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2" r:id="rId23"/>
    <p:sldId id="277" r:id="rId24"/>
    <p:sldId id="278" r:id="rId25"/>
    <p:sldId id="279" r:id="rId26"/>
    <p:sldId id="280" r:id="rId27"/>
    <p:sldId id="281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597EB-0D84-4900-97AE-4CED996703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B15ABB-8F9A-473B-8CD6-EFA48B0A3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D74D3-02A5-4DAE-A3D6-16B9397C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D580A-B925-4D50-A6C8-FF4B04A5A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A7965-4A60-44B4-8EA4-125516522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839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7023E-3BC5-428A-96F5-8F62578DE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AD50CA-2260-4792-AA40-8D82E91906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1DA62-1A24-464F-BE42-E3C0F8525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91879-98F8-428C-9BCF-73DC40D77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35F82-DB64-46E5-83C6-EC1D6C31E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4725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265E79-57BB-40ED-AEC0-A0C41B8643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A8F88E-B0C2-41E4-A33B-21F9E6EC13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A15C9-0512-468A-99AB-5E9B1304A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CCDF7-964F-483E-BA73-3E81FC25E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CA3E8-CEF0-4E51-855A-CB9ACA079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2894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922F6-5788-4E56-A6D5-CC0AD059C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CE913-F5AC-4776-ABDA-85D96CF8A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AF413-94EA-4679-8924-66986B46D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74E59-8932-43E9-9BF0-20C57A60F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C6D19-AF55-4451-9279-52CA96C56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038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E11C9-64AB-49CD-872D-8FF578C7A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2E350F-96A3-41D5-A150-CE1064DA01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632D1-631A-4B50-A316-346CC2DE3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26006-7800-4546-A3D0-7DFFBEDE2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BF97F-562E-4FB1-AE50-1077AF24D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0922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B9DFA-0230-4CD7-80EE-C67D39D26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2F456-4B91-4BB4-A94E-917CD84BBF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D71F4-92E2-4623-AB93-103F8F9E20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0F84E7-2C32-42F5-8BBC-CA796F7E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5690C2-9D30-41E2-9D4B-D761FC512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3A99E5-0DEA-4D5E-82E2-59BD88837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6403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9F65F-3A53-4BCD-928F-97E5BD673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AE83E-ED23-4D2F-85BF-57E95D5BD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E15FF5-7951-4693-ABB7-D3BA0CE79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E6CF8B-0FD9-403B-AB01-04BBD49F1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32304C-037C-41D5-8B8A-9CF0454610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7CD439-2314-4576-987B-4B71BC327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8EAA5A-968F-45BA-B377-0BD424172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2401E5-FBE4-4883-80B7-42D7F6A6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051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C4612-CAA7-4E15-9BA6-0C5B19484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CBCB4F-F2D0-4292-A617-7EBA70AEC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591A1-9BBA-41D6-8897-538A246A0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272ED6-727C-4B5C-B54B-D09A8A21A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8840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9F92C6-57E8-4AA7-86E2-789554570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CA61A3-F305-4920-9A73-1D881664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49576B-897A-44A7-A08D-B6DA9E974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6483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CC50C-5838-425C-AF69-0EED1A038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317B6-852F-4E45-8738-0D5994231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1BBE80-CB7F-4365-B286-5186860C7C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13859-E55C-4748-963B-39086388C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6484D6-C6A5-4E5F-B7B0-2A339DFBA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2F45E6-505C-44CD-8DA5-2F4574A7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264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C0BC3-CE8E-4281-82EB-B880CE2DC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15B77A-E63D-4B59-AA20-D624140809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BB68F8-8C7D-4A2F-B7CC-DAC6687DD2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66516-1B24-46FE-BBE7-BB1E76FC8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92EFFB-283C-40E0-8669-D5C855DD5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8AA637-6097-48CD-A7F1-B1F30161C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1029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2D5D5E-D10B-4D0D-9031-A61B8432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F5281-DF6B-4E64-9F93-5F7E3FCEDA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25E2A-A8A6-4FC8-AABC-4F7EA0F3D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32691-E404-4B11-96B7-7561EA7650B9}" type="datetimeFigureOut">
              <a:rPr lang="en-IN" smtClean="0"/>
              <a:t>08-11-2020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127DF-E4BC-4067-B1E5-937FD97D82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F6F5E-D0EA-4FFA-8AA9-76936D910A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B404D-C5A0-4F2F-A77F-A3A03E524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8440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szeliski\misc\Stanford\cs223b\lectures\02-12-Stereo\mona.mpeg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A-8lmUIv4TE" TargetMode="External"/><Relationship Id="rId2" Type="http://schemas.openxmlformats.org/officeDocument/2006/relationships/hyperlink" Target="https://www.youtube.com/watch?v=NrmMk1Myrxc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EEF58-7B21-4376-8565-B0FE66B94E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Introduction to computer vision</a:t>
            </a:r>
            <a:endParaRPr lang="en-IN" sz="66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1192F-856D-465A-9FE9-97097DB3E6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Session 1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243525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F4F8D-0BD2-4015-B7A5-42FF1F632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it is hard?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F81CF-260C-4B76-8F16-215241AF5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practical use cases are inverse model applications</a:t>
            </a:r>
          </a:p>
          <a:p>
            <a:r>
              <a:rPr lang="en-US" dirty="0"/>
              <a:t>No knowledge of how an image was taken or camera parameters. But need to model the real world in which picture/video was taken (shape, lighting, color, objects, interactions). </a:t>
            </a:r>
            <a:r>
              <a:rPr lang="en-US" dirty="0">
                <a:sym typeface="Wingdings" panose="05000000000000000000" pitchFamily="2" charset="2"/>
              </a:rPr>
              <a:t> Need to almost always model from incomplete/partial noisy information</a:t>
            </a:r>
          </a:p>
          <a:p>
            <a:r>
              <a:rPr lang="en-US" dirty="0">
                <a:sym typeface="Wingdings" panose="05000000000000000000" pitchFamily="2" charset="2"/>
              </a:rPr>
              <a:t>Forward models are used in physics (radiometry, optics and sensor design) and in computer graphics</a:t>
            </a:r>
          </a:p>
          <a:p>
            <a:r>
              <a:rPr lang="en-US" dirty="0">
                <a:sym typeface="Wingdings" panose="05000000000000000000" pitchFamily="2" charset="2"/>
              </a:rPr>
              <a:t>High dimensional data  heavy computational requirements.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5616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36D25-3457-455E-8117-1301DD4A8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Pixel or </a:t>
            </a:r>
            <a:r>
              <a:rPr lang="en-US" dirty="0" err="1"/>
              <a:t>pel</a:t>
            </a:r>
            <a:r>
              <a:rPr lang="en-US" dirty="0"/>
              <a:t> – Picture element</a:t>
            </a:r>
            <a:endParaRPr lang="en-IN" dirty="0"/>
          </a:p>
        </p:txBody>
      </p:sp>
      <p:pic>
        <p:nvPicPr>
          <p:cNvPr id="4" name="mona.mpeg">
            <a:hlinkClick r:id="" action="ppaction://media"/>
            <a:extLst>
              <a:ext uri="{FF2B5EF4-FFF2-40B4-BE49-F238E27FC236}">
                <a16:creationId xmlns:a16="http://schemas.microsoft.com/office/drawing/2014/main" id="{5C232F49-5BF4-4DDF-B328-B95F53BFD6D9}"/>
              </a:ext>
            </a:extLst>
          </p:cNvPr>
          <p:cNvPicPr>
            <a:picLocks noGrp="1" noRot="1" noChangeAspect="1" noChangeArrowheads="1"/>
          </p:cNvPicPr>
          <p:nvPr>
            <p:ph idx="1"/>
            <a:videoFile r:link="rId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168" y="1819275"/>
            <a:ext cx="2590476" cy="39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80372FE-A4DE-4D5E-9C1D-2DE749B282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5448105"/>
              </p:ext>
            </p:extLst>
          </p:nvPr>
        </p:nvGraphicFramePr>
        <p:xfrm>
          <a:off x="6464300" y="2396066"/>
          <a:ext cx="24384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680">
                  <a:extLst>
                    <a:ext uri="{9D8B030D-6E8A-4147-A177-3AD203B41FA5}">
                      <a16:colId xmlns:a16="http://schemas.microsoft.com/office/drawing/2014/main" val="380257166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4246179477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858562277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277268932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4068880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215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8949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8670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5700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279353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C90C955-A01E-4A45-9ABB-C60E2F8811E6}"/>
              </a:ext>
            </a:extLst>
          </p:cNvPr>
          <p:cNvSpPr txBox="1"/>
          <p:nvPr/>
        </p:nvSpPr>
        <p:spPr>
          <a:xfrm>
            <a:off x="6705600" y="4660900"/>
            <a:ext cx="1562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x 5 image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7231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C4C93-AC7D-4951-978A-4CDE27CF6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types of vison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B0A787-F85A-4325-B137-9FBE4466B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950" y="1690688"/>
            <a:ext cx="8604250" cy="498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700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13A3C-0C35-4734-BCA7-60D8E6F49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(Group Discussion)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6E870-3DEF-4EB5-B05B-583357AC5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8184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CB355-950F-48A0-981D-BBC159494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Image formation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DC694-2435-4E6A-B3C5-90F2F5A86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0" y="1825625"/>
            <a:ext cx="35814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Factors:</a:t>
            </a:r>
          </a:p>
          <a:p>
            <a:r>
              <a:rPr lang="en-US" dirty="0"/>
              <a:t>Light source strength and direction</a:t>
            </a:r>
          </a:p>
          <a:p>
            <a:r>
              <a:rPr lang="en-US" dirty="0"/>
              <a:t>Surface geometry, material and nearby surfaces</a:t>
            </a:r>
          </a:p>
          <a:p>
            <a:r>
              <a:rPr lang="en-US" dirty="0"/>
              <a:t>Sensor capture properties</a:t>
            </a:r>
          </a:p>
          <a:p>
            <a:r>
              <a:rPr lang="en-US" dirty="0"/>
              <a:t>Image representation and </a:t>
            </a:r>
            <a:r>
              <a:rPr lang="en-US" dirty="0" err="1"/>
              <a:t>colour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C65FC8-2979-41AE-B672-E4079F6F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5" t="18689" r="44062" b="29805"/>
          <a:stretch/>
        </p:blipFill>
        <p:spPr>
          <a:xfrm>
            <a:off x="927100" y="1663700"/>
            <a:ext cx="56769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592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ACA0E-6ACC-440E-9A35-F5DE6749D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16F05A-0C06-43A3-84B4-0A51D1794A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1" t="9911" r="33810" b="26609"/>
          <a:stretch/>
        </p:blipFill>
        <p:spPr>
          <a:xfrm>
            <a:off x="1669143" y="1448252"/>
            <a:ext cx="8882743" cy="517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317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876C0-0135-4C26-9492-DCCC0E82A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of Reflection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2B6286-801D-4407-AC7B-613A7B1FE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06991"/>
            <a:ext cx="10144125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846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FB4C5-8616-4818-92E0-75B6B7718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of Reflection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ADD7B5-7125-427F-8DDC-5957776E1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262" y="2258557"/>
            <a:ext cx="10277475" cy="370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357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BFD16-CD20-4156-9410-7E3C76D43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Colour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B96E5E-9502-4A24-BAC1-10DD5785C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984" y="1663473"/>
            <a:ext cx="11159390" cy="480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861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7D369-5183-4D82-9936-431BC74C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Bayer Grid / Filter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3FDB3A-C120-42DF-BB4A-0C9EA75FD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10277475" cy="48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000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B1146-4ACE-4CEC-BDEE-56AC58324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computer vision?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241F2-B7CE-4444-9B7C-0BC2F775C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It is defined as a scientific field that extracts information out of digital images. </a:t>
            </a:r>
          </a:p>
          <a:p>
            <a:r>
              <a:rPr lang="en-US" dirty="0"/>
              <a:t>Another way to define computer vision is through its applications. Computer vision is building algorithms that can understand the content of images and use it for other applications. </a:t>
            </a:r>
          </a:p>
          <a:p>
            <a:r>
              <a:rPr lang="en-US" dirty="0"/>
              <a:t>Other Definitions:</a:t>
            </a:r>
          </a:p>
          <a:p>
            <a:r>
              <a:rPr lang="en-US" dirty="0"/>
              <a:t>The construction of explicit, meaningful descriptions of physical objects from images (Ballard &amp; Brown, 1982)</a:t>
            </a:r>
          </a:p>
          <a:p>
            <a:r>
              <a:rPr lang="en-US" dirty="0"/>
              <a:t>Computing properties of the 3D world from one or more digital images (Trucco &amp; </a:t>
            </a:r>
            <a:r>
              <a:rPr lang="en-US" dirty="0" err="1"/>
              <a:t>Verri</a:t>
            </a:r>
            <a:r>
              <a:rPr lang="en-US" dirty="0"/>
              <a:t> 1998)</a:t>
            </a:r>
          </a:p>
          <a:p>
            <a:r>
              <a:rPr lang="en-US" dirty="0"/>
              <a:t>To make useful decisions about real physical objects and </a:t>
            </a:r>
            <a:r>
              <a:rPr lang="en-US" dirty="0" err="1"/>
              <a:t>scences</a:t>
            </a:r>
            <a:r>
              <a:rPr lang="en-US" dirty="0"/>
              <a:t> based on sensed images (</a:t>
            </a:r>
            <a:r>
              <a:rPr lang="en-US" dirty="0" err="1"/>
              <a:t>sockman</a:t>
            </a:r>
            <a:r>
              <a:rPr lang="en-US" dirty="0"/>
              <a:t> &amp; </a:t>
            </a:r>
            <a:r>
              <a:rPr lang="en-US" dirty="0" err="1"/>
              <a:t>shapiro</a:t>
            </a:r>
            <a:r>
              <a:rPr lang="en-US" dirty="0"/>
              <a:t>, 2001)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148170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B3C61-4799-42DA-B283-1DEB5F56C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Pipeline Capture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E2A8-7BB0-48A2-9EA0-BA6CC8CDE3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43" t="14374" r="27262" b="29091"/>
          <a:stretch/>
        </p:blipFill>
        <p:spPr>
          <a:xfrm>
            <a:off x="1959429" y="1690688"/>
            <a:ext cx="8679542" cy="496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4425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9E290-159D-4D7F-90D6-87B712C0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990943" cy="1325563"/>
          </a:xfrm>
        </p:spPr>
        <p:txBody>
          <a:bodyPr/>
          <a:lstStyle/>
          <a:p>
            <a:r>
              <a:rPr lang="en-US" dirty="0"/>
              <a:t>Digital Image Sensing (Charge Coupled Device)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78F5C1-0335-4EE9-B075-D296A4826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7" y="1500185"/>
            <a:ext cx="1056322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633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9E290-159D-4D7F-90D6-87B712C0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990943" cy="1325563"/>
          </a:xfrm>
        </p:spPr>
        <p:txBody>
          <a:bodyPr/>
          <a:lstStyle/>
          <a:p>
            <a:r>
              <a:rPr lang="en-US" dirty="0"/>
              <a:t>Digital Image Sensing (Complementary Metal Oxide Semiconductor)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348816-22C6-440B-82B9-AA2BF6ED4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7" y="1951038"/>
            <a:ext cx="10448925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3592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9BB50-B926-4F96-9025-685154ACD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&amp; Aliasing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95BECB-6879-4595-9259-1178A21E6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358" y="2005012"/>
            <a:ext cx="4619625" cy="28479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4A57D6-C232-45C5-A661-BD5AEABA5C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10" t="20727" r="16666" b="37725"/>
          <a:stretch/>
        </p:blipFill>
        <p:spPr>
          <a:xfrm>
            <a:off x="972456" y="2005012"/>
            <a:ext cx="5123544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141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998DD-99EB-4350-BA90-E53C7AD79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Colour Space Representations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41D5EC-12EB-4B6E-90CC-5354E73CC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7" t="13147" r="16905" b="23373"/>
          <a:stretch/>
        </p:blipFill>
        <p:spPr>
          <a:xfrm>
            <a:off x="391889" y="2136548"/>
            <a:ext cx="9477828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6F97AF-68F2-48F7-A93F-1C536F8C0609}"/>
              </a:ext>
            </a:extLst>
          </p:cNvPr>
          <p:cNvSpPr txBox="1"/>
          <p:nvPr/>
        </p:nvSpPr>
        <p:spPr>
          <a:xfrm>
            <a:off x="5617029" y="1915886"/>
            <a:ext cx="5950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cyan, magenta, yellow and black  - CMYK – printer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 Family of color spaces used as a part of the color image pipeline in video and digital photography systems  - </a:t>
            </a:r>
            <a:r>
              <a:rPr lang="en-US" dirty="0" err="1"/>
              <a:t>YCbCr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65871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922-9C1F-4697-A914-9EFDC0550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Compression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379CD5-827F-47B2-B3F0-C50CE1C8D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612" y="1596798"/>
            <a:ext cx="10010775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2326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19474-9A02-4A6D-83A6-C78A73866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86CA7F-ACC5-4FDF-8D53-E1E78DE4A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37" y="2014537"/>
            <a:ext cx="10601325" cy="282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8787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90694-923B-45FE-A0A5-EC59663CE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Representation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D8D0CF-405A-4AC6-9666-A034D1500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91" t="10283" r="13068" b="30496"/>
          <a:stretch/>
        </p:blipFill>
        <p:spPr>
          <a:xfrm>
            <a:off x="1046018" y="1814945"/>
            <a:ext cx="10099963" cy="405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4102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93EF0-76C4-4FCE-9ACD-BD3F87111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as a Matrix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DE3E2-FF12-49DA-907B-2D808B3C4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236"/>
            <a:ext cx="10515600" cy="4786472"/>
          </a:xfrm>
        </p:spPr>
        <p:txBody>
          <a:bodyPr/>
          <a:lstStyle/>
          <a:p>
            <a:r>
              <a:rPr lang="en-US" dirty="0"/>
              <a:t>Common to use one byte per value : 0 = black, 255 = white</a:t>
            </a:r>
          </a:p>
          <a:p>
            <a:r>
              <a:rPr lang="en-US" dirty="0"/>
              <a:t>One such matrix for every channel in color images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3317DC-4844-4470-A4AC-D089E7DEB3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1" t="12506" r="36251" b="24014"/>
          <a:stretch/>
        </p:blipFill>
        <p:spPr>
          <a:xfrm>
            <a:off x="2299855" y="2506662"/>
            <a:ext cx="889461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9424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BBABC-A5C8-4AB0-A443-52C543147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as a Function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D0971C-C885-43E2-BD0B-9E7BF0D247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4" t="10486" r="17842" b="30496"/>
          <a:stretch/>
        </p:blipFill>
        <p:spPr>
          <a:xfrm>
            <a:off x="990599" y="1690687"/>
            <a:ext cx="10309263" cy="45438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C9BA5E-67FE-4BCE-BD70-4F9916C80A40}"/>
              </a:ext>
            </a:extLst>
          </p:cNvPr>
          <p:cNvSpPr txBox="1"/>
          <p:nvPr/>
        </p:nvSpPr>
        <p:spPr>
          <a:xfrm>
            <a:off x="1828800" y="6040582"/>
            <a:ext cx="6151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baseline="30000" dirty="0"/>
              <a:t>2  - </a:t>
            </a:r>
            <a:r>
              <a:rPr lang="en-US" dirty="0"/>
              <a:t>particular pixel (</a:t>
            </a:r>
            <a:r>
              <a:rPr lang="en-US" dirty="0" err="1"/>
              <a:t>x,y</a:t>
            </a:r>
            <a:r>
              <a:rPr lang="en-US" dirty="0"/>
              <a:t>)     </a:t>
            </a:r>
            <a:r>
              <a:rPr lang="en-US" dirty="0">
                <a:sym typeface="Wingdings" panose="05000000000000000000" pitchFamily="2" charset="2"/>
              </a:rPr>
              <a:t> Intensity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58297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27365-86ED-468D-9201-23090E155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89FEA9-5DEA-4981-9F94-3181A5FF7F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4" t="12891" r="25358" b="32902"/>
          <a:stretch/>
        </p:blipFill>
        <p:spPr>
          <a:xfrm>
            <a:off x="635000" y="1349832"/>
            <a:ext cx="10718800" cy="48204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62AF3D-D2CA-4611-8E0F-22E4EDA4A263}"/>
              </a:ext>
            </a:extLst>
          </p:cNvPr>
          <p:cNvSpPr txBox="1"/>
          <p:nvPr/>
        </p:nvSpPr>
        <p:spPr>
          <a:xfrm>
            <a:off x="1117600" y="6170233"/>
            <a:ext cx="98116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        Can a machine can answer this questions?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4725341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755A2-A6FE-4ACD-828D-3E8AB78BF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Transform (Increasing the contrast)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E39C46-831A-4AEF-A1F0-80E57E7EB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309" y="1976775"/>
            <a:ext cx="8908473" cy="45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546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29B22-2E4F-4A1C-B766-A222F2DDE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Transform (Flipping the image)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6C5659-B7CF-4B3D-8FF9-302DE56C2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23" t="26251" r="12955" b="34133"/>
          <a:stretch/>
        </p:blipFill>
        <p:spPr>
          <a:xfrm>
            <a:off x="1565563" y="1934461"/>
            <a:ext cx="8395856" cy="455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2114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00736-42D7-4DE7-B2F7-FD1319F9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Professing Operations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8B66CF-A248-42C7-B393-DCA928A17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76" y="1690688"/>
            <a:ext cx="11382375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0060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ABFB8-04BB-4BB3-96D1-F0717E9A2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 Operation - Example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E1F5CB-82BE-4BE7-B69D-065E6C4460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09" t="16953" r="16364" b="30294"/>
          <a:stretch/>
        </p:blipFill>
        <p:spPr>
          <a:xfrm>
            <a:off x="838200" y="1911927"/>
            <a:ext cx="10347912" cy="394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8886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46E2B-90AA-4F86-8506-CFDAE717E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BE6CE0-95D3-4A69-A9B8-8EE57EBC76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8" t="13315" r="13750" b="28070"/>
          <a:stretch/>
        </p:blipFill>
        <p:spPr>
          <a:xfrm>
            <a:off x="644008" y="1295400"/>
            <a:ext cx="11291909" cy="45927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C9EAAF-AD6C-451C-AD91-204C2A2D15F2}"/>
              </a:ext>
            </a:extLst>
          </p:cNvPr>
          <p:cNvSpPr txBox="1"/>
          <p:nvPr/>
        </p:nvSpPr>
        <p:spPr>
          <a:xfrm>
            <a:off x="644008" y="6123709"/>
            <a:ext cx="1042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Min = 100; max = 200;  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10089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8D41C-9B8F-42A6-946F-289844C66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Operations – Example (Moving Average)</a:t>
            </a: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837FE13-F26B-4900-93B3-88C14C9A45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0875727"/>
              </p:ext>
            </p:extLst>
          </p:nvPr>
        </p:nvGraphicFramePr>
        <p:xfrm>
          <a:off x="471053" y="1427445"/>
          <a:ext cx="474288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288">
                  <a:extLst>
                    <a:ext uri="{9D8B030D-6E8A-4147-A177-3AD203B41FA5}">
                      <a16:colId xmlns:a16="http://schemas.microsoft.com/office/drawing/2014/main" val="3394694616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2078602855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3838648688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683622170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4028292813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1378451409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1567890401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4098086057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2150089951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10867774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4878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335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0981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569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69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649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030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914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IN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2173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3733"/>
                  </a:ext>
                </a:extLst>
              </a:tr>
            </a:tbl>
          </a:graphicData>
        </a:graphic>
      </p:graphicFrame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A14187FE-EED4-4662-8100-49668D7A7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5608292"/>
              </p:ext>
            </p:extLst>
          </p:nvPr>
        </p:nvGraphicFramePr>
        <p:xfrm>
          <a:off x="6331526" y="1344325"/>
          <a:ext cx="474288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288">
                  <a:extLst>
                    <a:ext uri="{9D8B030D-6E8A-4147-A177-3AD203B41FA5}">
                      <a16:colId xmlns:a16="http://schemas.microsoft.com/office/drawing/2014/main" val="3394694616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2078602855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3838648688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683622170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4028292813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1378451409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1567890401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4098086057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2150089951"/>
                    </a:ext>
                  </a:extLst>
                </a:gridCol>
                <a:gridCol w="474288">
                  <a:extLst>
                    <a:ext uri="{9D8B030D-6E8A-4147-A177-3AD203B41FA5}">
                      <a16:colId xmlns:a16="http://schemas.microsoft.com/office/drawing/2014/main" val="10867774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4878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335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0981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569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69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649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030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914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2173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03733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1317DCE-985F-4DEB-A3FF-055B725611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9808430"/>
              </p:ext>
            </p:extLst>
          </p:nvPr>
        </p:nvGraphicFramePr>
        <p:xfrm>
          <a:off x="471053" y="5612131"/>
          <a:ext cx="139699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5666">
                  <a:extLst>
                    <a:ext uri="{9D8B030D-6E8A-4147-A177-3AD203B41FA5}">
                      <a16:colId xmlns:a16="http://schemas.microsoft.com/office/drawing/2014/main" val="466481299"/>
                    </a:ext>
                  </a:extLst>
                </a:gridCol>
                <a:gridCol w="465666">
                  <a:extLst>
                    <a:ext uri="{9D8B030D-6E8A-4147-A177-3AD203B41FA5}">
                      <a16:colId xmlns:a16="http://schemas.microsoft.com/office/drawing/2014/main" val="1357328359"/>
                    </a:ext>
                  </a:extLst>
                </a:gridCol>
                <a:gridCol w="465666">
                  <a:extLst>
                    <a:ext uri="{9D8B030D-6E8A-4147-A177-3AD203B41FA5}">
                      <a16:colId xmlns:a16="http://schemas.microsoft.com/office/drawing/2014/main" val="21282865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3550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4244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81345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B7D79E5-53E1-4E36-B962-39AE4D358615}"/>
              </a:ext>
            </a:extLst>
          </p:cNvPr>
          <p:cNvSpPr txBox="1"/>
          <p:nvPr/>
        </p:nvSpPr>
        <p:spPr>
          <a:xfrm>
            <a:off x="2050473" y="6012873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Window can be any size of N x N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8283BF-4EB0-49B3-A895-9B5C2D7CEE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t="6679" r="11046" b="7744"/>
          <a:stretch/>
        </p:blipFill>
        <p:spPr>
          <a:xfrm>
            <a:off x="6331526" y="5250873"/>
            <a:ext cx="2008910" cy="15713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E119952-32F9-4634-922F-14A699F3DC53}"/>
              </a:ext>
            </a:extLst>
          </p:cNvPr>
          <p:cNvSpPr txBox="1"/>
          <p:nvPr/>
        </p:nvSpPr>
        <p:spPr>
          <a:xfrm>
            <a:off x="8423567" y="6168391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Coordinates of pixel (8 neighbor)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42423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EBA87-F394-47F1-9797-72B30E951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OpenCV in </a:t>
            </a:r>
            <a:r>
              <a:rPr lang="en-US" dirty="0" err="1"/>
              <a:t>pycharm</a:t>
            </a:r>
            <a:r>
              <a:rPr lang="en-US" dirty="0"/>
              <a:t> IDE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5B647-14C5-49EB-BAB5-648CFE1BF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Step 1: Open </a:t>
            </a:r>
            <a:r>
              <a:rPr lang="en-US" dirty="0" err="1"/>
              <a:t>Pycharm</a:t>
            </a:r>
            <a:r>
              <a:rPr lang="en-US" dirty="0"/>
              <a:t> IDE</a:t>
            </a:r>
          </a:p>
          <a:p>
            <a:r>
              <a:rPr lang="en-US" dirty="0"/>
              <a:t>Step 2: File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goto</a:t>
            </a:r>
            <a:r>
              <a:rPr lang="en-US" dirty="0">
                <a:sym typeface="Wingdings" panose="05000000000000000000" pitchFamily="2" charset="2"/>
              </a:rPr>
              <a:t> setting select your </a:t>
            </a:r>
            <a:r>
              <a:rPr lang="en-US" dirty="0" err="1">
                <a:sym typeface="Wingdings" panose="05000000000000000000" pitchFamily="2" charset="2"/>
              </a:rPr>
              <a:t>projectpython</a:t>
            </a:r>
            <a:r>
              <a:rPr lang="en-US" dirty="0">
                <a:sym typeface="Wingdings" panose="05000000000000000000" pitchFamily="2" charset="2"/>
              </a:rPr>
              <a:t> interpreter Click “+” to install the package  in search type </a:t>
            </a:r>
            <a:r>
              <a:rPr lang="en-US" dirty="0" err="1">
                <a:sym typeface="Wingdings" panose="05000000000000000000" pitchFamily="2" charset="2"/>
              </a:rPr>
              <a:t>opencv</a:t>
            </a:r>
            <a:r>
              <a:rPr lang="en-US" dirty="0">
                <a:sym typeface="Wingdings" panose="05000000000000000000" pitchFamily="2" charset="2"/>
              </a:rPr>
              <a:t> python and install it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Another method</a:t>
            </a:r>
          </a:p>
          <a:p>
            <a:pPr marL="0" indent="0">
              <a:buNone/>
            </a:pPr>
            <a:r>
              <a:rPr lang="en-US" dirty="0"/>
              <a:t>The straightforward installation process of </a:t>
            </a:r>
            <a:r>
              <a:rPr lang="en-US" dirty="0" err="1"/>
              <a:t>openCV</a:t>
            </a:r>
            <a:r>
              <a:rPr lang="en-US" dirty="0"/>
              <a:t> can be done by using the following command in the command prompt.</a:t>
            </a:r>
          </a:p>
          <a:p>
            <a:pPr marL="0" indent="0">
              <a:buNone/>
            </a:pPr>
            <a:r>
              <a:rPr lang="en-IN" dirty="0"/>
              <a:t>pip install </a:t>
            </a:r>
            <a:r>
              <a:rPr lang="en-IN" dirty="0" err="1"/>
              <a:t>opencv</a:t>
            </a:r>
            <a:r>
              <a:rPr lang="en-IN" dirty="0"/>
              <a:t>-python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In anaconda </a:t>
            </a:r>
            <a:r>
              <a:rPr lang="en-IN" dirty="0">
                <a:sym typeface="Wingdings" panose="05000000000000000000" pitchFamily="2" charset="2"/>
              </a:rPr>
              <a:t> command prompt</a:t>
            </a:r>
            <a:endParaRPr lang="en-IN" dirty="0"/>
          </a:p>
          <a:p>
            <a:pPr marL="0" indent="0">
              <a:buNone/>
            </a:pPr>
            <a:r>
              <a:rPr lang="en-IN" dirty="0" err="1"/>
              <a:t>conda</a:t>
            </a:r>
            <a:r>
              <a:rPr lang="en-IN" dirty="0"/>
              <a:t> install -c </a:t>
            </a:r>
            <a:r>
              <a:rPr lang="en-IN" dirty="0" err="1"/>
              <a:t>conda</a:t>
            </a:r>
            <a:r>
              <a:rPr lang="en-IN" dirty="0"/>
              <a:t>-forge </a:t>
            </a:r>
            <a:r>
              <a:rPr lang="en-IN" dirty="0" err="1"/>
              <a:t>opencv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6809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70BAC-6B97-4BB8-95D5-510615EBF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? Applications of CV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04DD1-C438-49A8-95BD-B3C62970DB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" t="13103" r="24048" b="25491"/>
          <a:stretch/>
        </p:blipFill>
        <p:spPr>
          <a:xfrm>
            <a:off x="1197429" y="1855937"/>
            <a:ext cx="9797142" cy="500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15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61BF0-2259-4C84-AADD-44EA8A287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Applications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780FC5-1C36-40CA-BFAB-D7D2A6BCD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587" y="1904318"/>
            <a:ext cx="9648825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3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3958D-1877-4DDE-AB63-AEBFE7759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D17E9-35C5-4106-86B3-F37557656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Amazon Go - </a:t>
            </a:r>
            <a:r>
              <a:rPr lang="en-US" dirty="0">
                <a:hlinkClick r:id="rId2"/>
              </a:rPr>
              <a:t>https://www.youtube.com/watch?v=NrmMk1Myrxc</a:t>
            </a:r>
            <a:endParaRPr lang="en-US" dirty="0"/>
          </a:p>
          <a:p>
            <a:r>
              <a:rPr lang="en-IN" dirty="0"/>
              <a:t>DRONE for Bridge Inspection - </a:t>
            </a:r>
            <a:r>
              <a:rPr lang="en-IN" dirty="0">
                <a:hlinkClick r:id="rId3"/>
              </a:rPr>
              <a:t>https://www.youtube.com/watch?v=A-8lmUIv4TE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1765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E63F9-212D-4858-8AED-D37478629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Perspective of study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6C5D0E-B014-4454-97A9-07B8C8EFF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157" y="1460046"/>
            <a:ext cx="9127672" cy="5186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58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BF115-3695-4188-8BB9-5A03CD325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it is hard?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C9CE09-011F-4BE7-A23A-AB65D710DF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82" t="16247" r="57856" b="55159"/>
          <a:stretch/>
        </p:blipFill>
        <p:spPr>
          <a:xfrm>
            <a:off x="838200" y="1468977"/>
            <a:ext cx="4238172" cy="19600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25E17F-8358-42DF-83D1-0EE4C9EBA9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405" t="16695" r="24762" b="54711"/>
          <a:stretch/>
        </p:blipFill>
        <p:spPr>
          <a:xfrm>
            <a:off x="5776685" y="725119"/>
            <a:ext cx="5471886" cy="28530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376FE4-003B-457A-832B-B49146CF5D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38" t="40284" r="60238" b="32681"/>
          <a:stretch/>
        </p:blipFill>
        <p:spPr>
          <a:xfrm>
            <a:off x="646742" y="3578126"/>
            <a:ext cx="5449258" cy="258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467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928DAD-ADC4-4B72-A417-8C1DA98A4E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43886" r="30625" b="38050"/>
          <a:stretch/>
        </p:blipFill>
        <p:spPr>
          <a:xfrm>
            <a:off x="1733549" y="1409700"/>
            <a:ext cx="8431237" cy="441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517E82-7542-4EFF-8D7A-EF95787C409B}"/>
              </a:ext>
            </a:extLst>
          </p:cNvPr>
          <p:cNvSpPr txBox="1"/>
          <p:nvPr/>
        </p:nvSpPr>
        <p:spPr>
          <a:xfrm>
            <a:off x="1733549" y="304800"/>
            <a:ext cx="89725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Count X’s in this image?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555738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672</Words>
  <Application>Microsoft Office PowerPoint</Application>
  <PresentationFormat>Widescreen</PresentationFormat>
  <Paragraphs>181</Paragraphs>
  <Slides>36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Introduction to computer vision</vt:lpstr>
      <vt:lpstr>What is computer vision?</vt:lpstr>
      <vt:lpstr>Example</vt:lpstr>
      <vt:lpstr>Why ? Applications of CV</vt:lpstr>
      <vt:lpstr>Other Applications</vt:lpstr>
      <vt:lpstr>Videos</vt:lpstr>
      <vt:lpstr>Perspective of study</vt:lpstr>
      <vt:lpstr>Why it is hard?</vt:lpstr>
      <vt:lpstr>PowerPoint Presentation</vt:lpstr>
      <vt:lpstr>Why it is hard?</vt:lpstr>
      <vt:lpstr>Pixel or pel – Picture element</vt:lpstr>
      <vt:lpstr>Three types of vison</vt:lpstr>
      <vt:lpstr>History (Group Discussion)</vt:lpstr>
      <vt:lpstr>Image formation</vt:lpstr>
      <vt:lpstr>Topics</vt:lpstr>
      <vt:lpstr>Models of Reflection</vt:lpstr>
      <vt:lpstr>Models of Reflection</vt:lpstr>
      <vt:lpstr>Colour</vt:lpstr>
      <vt:lpstr>Bayer Grid / Filter</vt:lpstr>
      <vt:lpstr>Image Pipeline Capture</vt:lpstr>
      <vt:lpstr>Digital Image Sensing (Charge Coupled Device)</vt:lpstr>
      <vt:lpstr>Digital Image Sensing (Complementary Metal Oxide Semiconductor)</vt:lpstr>
      <vt:lpstr>Sampling &amp; Aliasing</vt:lpstr>
      <vt:lpstr>Colour Space Representations</vt:lpstr>
      <vt:lpstr>Image Compression</vt:lpstr>
      <vt:lpstr>References</vt:lpstr>
      <vt:lpstr>Image Representation</vt:lpstr>
      <vt:lpstr>Image as a Matrix</vt:lpstr>
      <vt:lpstr>Image as a Function</vt:lpstr>
      <vt:lpstr>Image Transform (Increasing the contrast)</vt:lpstr>
      <vt:lpstr>Image Transform (Flipping the image)</vt:lpstr>
      <vt:lpstr>Image Professing Operations</vt:lpstr>
      <vt:lpstr>Point Operation - Example</vt:lpstr>
      <vt:lpstr>Example 2</vt:lpstr>
      <vt:lpstr>Local Operations – Example (Moving Average)</vt:lpstr>
      <vt:lpstr>Installing OpenCV in pycharm 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vision</dc:title>
  <dc:creator>hemachandran k</dc:creator>
  <cp:lastModifiedBy>hemachandran k</cp:lastModifiedBy>
  <cp:revision>27</cp:revision>
  <dcterms:created xsi:type="dcterms:W3CDTF">2020-11-07T16:08:19Z</dcterms:created>
  <dcterms:modified xsi:type="dcterms:W3CDTF">2020-11-08T13:13:22Z</dcterms:modified>
</cp:coreProperties>
</file>

<file path=docProps/thumbnail.jpeg>
</file>